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8.gif" ContentType="image/gif"/>
  <Override PartName="/ppt/media/image21.gif" ContentType="image/gif"/>
  <Override PartName="/ppt/media/image22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59" r:id="rId5"/>
    <p:sldId id="265" r:id="rId6"/>
    <p:sldId id="267" r:id="rId7"/>
    <p:sldId id="268" r:id="rId8"/>
    <p:sldId id="269" r:id="rId9"/>
    <p:sldId id="271" r:id="rId10"/>
    <p:sldId id="272" r:id="rId11"/>
    <p:sldId id="274" r:id="rId12"/>
    <p:sldId id="275" r:id="rId13"/>
    <p:sldId id="276" r:id="rId14"/>
    <p:sldId id="273" r:id="rId15"/>
    <p:sldId id="263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5804E6-0C9E-481E-AEB8-3EB317934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06EF50-C2B7-4D74-BE17-85295834E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138C12-9124-42B2-A2A3-F35190C3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3D10DA-F94F-4A99-AF4C-FA9C39AB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7399B0-5A10-4E79-AA3A-8A9AD1D8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0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053185-38AD-4D6B-99D7-8AB91F5A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6271BF4-AF84-4F44-81B7-AEF9F4033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97356C-A880-4F60-A4E1-F7EF59A7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D3E9B4-E66D-4FE0-BA03-C1B731AF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C12BB1-D413-4B28-A640-B1767655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99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082C176-4A54-427F-826C-3CBFC3ED9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118EB4-8253-432E-8C64-856A92589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67A3EA-54D7-4DDA-BA56-59321487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CC94C7-2998-4444-B7CF-61EC5584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7FFAFF-76E3-4F5C-BED1-370BC5FF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07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79A3C5-9FC9-4170-99FD-DD2E1E2F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1D0AF4-F40B-412C-980D-458E8B11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B2088C-9CE6-4120-8A23-DEA3328B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E14CB4-FD4D-4172-86CB-32547864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70407A-C3EC-49C1-A056-7FE0723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98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89F42-DC17-420A-93B4-C6FA400E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1E8044-4379-4DB8-807C-35BAA8D3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954E9A-0758-407C-BA0D-AA17832C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86B7D5-534D-4DD4-9E7C-5133D083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9D0C05-915B-4958-ACB6-B00D67AF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56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CA567-6CC2-4F0B-BC00-7538E3EE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BF0A71-040F-43FA-9038-3685B784A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42C9FA1-29B9-4DD2-A223-B2EC3FE2D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171847-4EC8-451A-B273-52B6E45C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9E84CA-1A42-4890-BE45-6271169B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65E9DD4-65AA-4897-9BC6-4C622434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70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BD5438-B7C8-4A9F-9DAD-B83549F4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F86001-12DC-4A38-B38F-13AD2DCC7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6C4746-E8B2-47C1-A25C-A4353ED7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FE98B0-4027-46F9-889E-DD8ECFCFD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BB8D4A0-54ED-4EC0-AFB9-13075A550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FD7B90F-9843-41DC-A24B-A7D20A5B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5353-99A2-4FD0-9067-4AB43794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5759BF3-E36B-414B-811E-1FE34303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26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4C82A-F23F-4B5E-A5F6-8069126C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599253-12C9-437B-9D8D-F3C03A3F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F5C3E0-7C09-4225-B707-CB273540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C8A571-6181-4D34-9800-9B5AD7C2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D1B36C-BE19-4810-8C58-D60FD4BC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B5355F0-10E8-4F39-BBFB-51F84B49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C12A34-7007-48D3-901D-E723FD92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079E5-37D0-4D00-A45A-80E4EE26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9F4CC2-A6F5-46DA-8755-41BF84B0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75A1C6-B687-478F-B2AC-9D67FF295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5150916-E302-4127-8B33-FF6DE22C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6D9A73-E0A5-4C1E-927E-FC1735221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5AA69A-49E3-41F6-994E-5B1C2471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76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69507C-A0EE-4377-9912-2D175343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9CBB4F4-52E2-4111-9225-99DB24B0C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EB6454-050E-4291-8CF9-DC36553F5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99DC20-46D4-489F-9CE0-578BDBEB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7AB5DB-6959-4130-B324-D4115AAE6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55B034-E6CE-47AE-BC2D-801CCE41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98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2D12C7-9A1F-4C68-9B38-56EAA678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7056FB-5BDE-4F96-8B43-DA7A75AF8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840C60-0A61-43E8-A322-2285BD634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43A325-ECEF-4C58-9493-414BD6C89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6BD73D-3F62-43A8-A73E-A3393D199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01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adle.co.jp/media/column/a423" TargetMode="External"/><Relationship Id="rId2" Type="http://schemas.openxmlformats.org/officeDocument/2006/relationships/hyperlink" Target="http://warp.da.ndl.go.jp/info:ndljp/pid/3481431/www.eto.titech.ac.jp/contents/sub03/chapter08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gif"/><Relationship Id="rId13" Type="http://schemas.openxmlformats.org/officeDocument/2006/relationships/image" Target="../media/image15.png"/><Relationship Id="rId3" Type="http://schemas.microsoft.com/office/2007/relationships/media" Target="../media/media2.gif"/><Relationship Id="rId7" Type="http://schemas.microsoft.com/office/2007/relationships/media" Target="../media/media4.gif"/><Relationship Id="rId12" Type="http://schemas.openxmlformats.org/officeDocument/2006/relationships/image" Target="../media/image14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video" Target="../media/media3.gif"/><Relationship Id="rId11" Type="http://schemas.openxmlformats.org/officeDocument/2006/relationships/image" Target="../media/image13.png"/><Relationship Id="rId5" Type="http://schemas.microsoft.com/office/2007/relationships/media" Target="../media/media3.gif"/><Relationship Id="rId10" Type="http://schemas.openxmlformats.org/officeDocument/2006/relationships/image" Target="../media/image12.png"/><Relationship Id="rId4" Type="http://schemas.openxmlformats.org/officeDocument/2006/relationships/video" Target="../media/media2.gif"/><Relationship Id="rId9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CE19AA-18E9-4E1F-8CDA-9F6E23456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4638"/>
            <a:ext cx="9144000" cy="2387600"/>
          </a:xfrm>
        </p:spPr>
        <p:txBody>
          <a:bodyPr/>
          <a:lstStyle/>
          <a:p>
            <a:r>
              <a:rPr lang="ja-JP" altLang="en-US" b="1" dirty="0"/>
              <a:t>自由課題</a:t>
            </a:r>
            <a:br>
              <a:rPr kumimoji="1" lang="en-US" altLang="ja-JP" b="1" dirty="0"/>
            </a:br>
            <a:r>
              <a:rPr kumimoji="1" lang="ja-JP" altLang="en-US" b="1" dirty="0"/>
              <a:t>最終成果発表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09C7B0-ED01-409E-9E8B-4DAE804D6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9780" y="429799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ja-JP" sz="2800" dirty="0"/>
              <a:t>G</a:t>
            </a:r>
            <a:r>
              <a:rPr lang="ja-JP" altLang="en-US" sz="2800" dirty="0"/>
              <a:t>チーム　　山本祐揮 </a:t>
            </a:r>
            <a:r>
              <a:rPr lang="en-US" altLang="ja-JP" sz="2800" dirty="0"/>
              <a:t>201813536</a:t>
            </a:r>
          </a:p>
          <a:p>
            <a:pPr algn="r"/>
            <a:r>
              <a:rPr lang="ja-JP" altLang="en-US" sz="2800" dirty="0"/>
              <a:t>武者野拓也 </a:t>
            </a:r>
            <a:r>
              <a:rPr lang="en-US" altLang="ja-JP" sz="2800" dirty="0"/>
              <a:t>201611068</a:t>
            </a:r>
          </a:p>
          <a:p>
            <a:pPr algn="r"/>
            <a:r>
              <a:rPr lang="ja-JP" altLang="en-US" sz="2800" dirty="0"/>
              <a:t>土肥賢志 </a:t>
            </a:r>
            <a:r>
              <a:rPr lang="en-US" altLang="ja-JP" sz="2800" dirty="0"/>
              <a:t>201710882</a:t>
            </a:r>
            <a:r>
              <a:rPr lang="ja-JP" altLang="en-US" sz="2800" dirty="0"/>
              <a:t> </a:t>
            </a:r>
            <a:endParaRPr lang="en-US" altLang="ja-JP" sz="2800" dirty="0"/>
          </a:p>
          <a:p>
            <a:pPr algn="r"/>
            <a:r>
              <a:rPr lang="en-US" altLang="ja-JP" sz="2800" dirty="0"/>
              <a:t>2020/01/31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084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F50D8D-FCCC-45C9-ABFF-B37DE7F2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/>
              <a:t>移流拡散方程式</a:t>
            </a:r>
            <a:endParaRPr kumimoji="1" lang="ja-JP" altLang="en-US" sz="3200" b="1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47FC75F-902B-47E4-8FEB-BF6FC0426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677" y="2064871"/>
            <a:ext cx="4194329" cy="819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0811361-44FB-4528-BDB1-1DABB421DCBD}"/>
                  </a:ext>
                </a:extLst>
              </p:cNvPr>
              <p:cNvSpPr txBox="1"/>
              <p:nvPr/>
            </p:nvSpPr>
            <p:spPr>
              <a:xfrm>
                <a:off x="1113793" y="3624436"/>
                <a:ext cx="443409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⇒</a:t>
                </a:r>
                <a:r>
                  <a:rPr kumimoji="1" lang="ja-JP" altLang="en-US" dirty="0"/>
                  <a:t>離散化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これまでの移流方程式・拡散方程式をもとに</a:t>
                </a:r>
                <a:r>
                  <a:rPr kumimoji="1" lang="en-US" altLang="ja-JP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lang="ja-JP" altLang="en-US" b="1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en-US" altLang="ja-JP" b="1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ja-JP" b="1" i="1" u="sng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dirty="0"/>
                  <a:t>として拡散項の影響を比較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0811361-44FB-4528-BDB1-1DABB421D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93" y="3624436"/>
                <a:ext cx="4434095" cy="2031325"/>
              </a:xfrm>
              <a:prstGeom prst="rect">
                <a:avLst/>
              </a:prstGeom>
              <a:blipFill>
                <a:blip r:embed="rId3"/>
                <a:stretch>
                  <a:fillRect l="-1238" t="-3303" b="-45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3" name="図 2062">
            <a:extLst>
              <a:ext uri="{FF2B5EF4-FFF2-40B4-BE49-F238E27FC236}">
                <a16:creationId xmlns:a16="http://schemas.microsoft.com/office/drawing/2014/main" id="{D020B5B7-C0DB-432A-8A19-F86016C8B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01" y="382756"/>
            <a:ext cx="3364230" cy="3364230"/>
          </a:xfrm>
          <a:prstGeom prst="rect">
            <a:avLst/>
          </a:prstGeom>
        </p:spPr>
      </p:pic>
      <p:pic>
        <p:nvPicPr>
          <p:cNvPr id="2065" name="図 2064">
            <a:extLst>
              <a:ext uri="{FF2B5EF4-FFF2-40B4-BE49-F238E27FC236}">
                <a16:creationId xmlns:a16="http://schemas.microsoft.com/office/drawing/2014/main" id="{E589E893-7A3C-4E5F-9A79-831B1970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01" y="3493770"/>
            <a:ext cx="3364230" cy="33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7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4EBC2C-F685-41CC-B028-A2AD4ECB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dirty="0"/>
              <a:t>Burgers</a:t>
            </a:r>
            <a:r>
              <a:rPr kumimoji="1" lang="ja-JP" altLang="en-US" sz="3600" b="1" dirty="0"/>
              <a:t>方程式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DC240A1-1D6C-4FDA-B505-BCA49EB2D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99555" cy="21497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7961158-FDFD-4ACA-90A4-623727B3825D}"/>
                  </a:ext>
                </a:extLst>
              </p:cNvPr>
              <p:cNvSpPr txBox="1"/>
              <p:nvPr/>
            </p:nvSpPr>
            <p:spPr>
              <a:xfrm>
                <a:off x="609599" y="3965714"/>
                <a:ext cx="572262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初期条件として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非圧縮性流体の条件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u="sng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ja-JP" altLang="en-US" sz="2400" i="1" u="sng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u="sng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2400" b="0" i="1" u="sng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2400" dirty="0"/>
                  <a:t>　つまり</a:t>
                </a:r>
                <a:endParaRPr kumimoji="1" lang="en-US" altLang="ja-JP" sz="2400" dirty="0"/>
              </a:p>
              <a:p>
                <a:endParaRPr kumimoji="1" lang="en-US" altLang="ja-JP" sz="2400" dirty="0"/>
              </a:p>
              <a:p>
                <a:endParaRPr lang="en-US" altLang="ja-JP" sz="2400" dirty="0"/>
              </a:p>
              <a:p>
                <a:endParaRPr kumimoji="1" lang="en-US" altLang="ja-JP" sz="2400" dirty="0"/>
              </a:p>
              <a:p>
                <a:r>
                  <a:rPr lang="ja-JP" altLang="en-US" sz="2400" dirty="0"/>
                  <a:t>を満たすように設定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7961158-FDFD-4ACA-90A4-623727B38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965714"/>
                <a:ext cx="5722621" cy="2308324"/>
              </a:xfrm>
              <a:prstGeom prst="rect">
                <a:avLst/>
              </a:prstGeom>
              <a:blipFill>
                <a:blip r:embed="rId3"/>
                <a:stretch>
                  <a:fillRect l="-1597" t="-1587" r="-852" b="-58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6222AECD-8A57-4C27-8F9E-767D0F959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250" y="4817551"/>
            <a:ext cx="1966114" cy="9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6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E2AD5D-63AA-488B-A5CD-B7AEB397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" y="2749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3600" b="1" dirty="0"/>
              <a:t>P</a:t>
            </a:r>
            <a:r>
              <a:rPr kumimoji="1" lang="en-US" altLang="ja-JP" sz="3600" b="1" dirty="0"/>
              <a:t>oisson</a:t>
            </a:r>
            <a:r>
              <a:rPr kumimoji="1" lang="ja-JP" altLang="en-US" sz="3600" b="1" dirty="0"/>
              <a:t>方程式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582E614-F910-4277-BB4D-66DF9742AF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4948"/>
                <a:ext cx="1034034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/>
                  <a:t>非圧縮性流体の条件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u="sng">
                        <a:latin typeface="Cambria Math" panose="02040503050406030204" pitchFamily="18" charset="0"/>
                      </a:rPr>
                      <m:t>∇</m:t>
                    </m:r>
                    <m:r>
                      <a:rPr lang="ja-JP" altLang="en-US" sz="2400" i="1" u="sng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i="1" u="sng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2400" i="1" u="sng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400" dirty="0"/>
                  <a:t>　を満たさなくなった流れ場を修正する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　　　　　　　　　　　　　　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 dirty="0">
                            <a:latin typeface="Cambria Math" panose="02040503050406030204" pitchFamily="18" charset="0"/>
                          </a:rPr>
                          <m:t>　</m:t>
                        </m:r>
                        <m:r>
                          <a:rPr lang="ja-JP" altLang="en-US" sz="2000" i="1" dirty="0" smtClean="0">
                            <a:latin typeface="Cambria Math" panose="02040503050406030204" pitchFamily="18" charset="0"/>
                          </a:rPr>
                          <m:t>　</m:t>
                        </m:r>
                        <m:r>
                          <m:rPr>
                            <m:sty m:val="p"/>
                          </m:rPr>
                          <a:rPr lang="en-US" altLang="ja-JP" sz="2000" b="0" dirty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p>
                        <m:r>
                          <a:rPr lang="en-US" altLang="ja-JP" sz="20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0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000" dirty="0"/>
                  <a:t>は</a:t>
                </a:r>
                <a:r>
                  <a:rPr kumimoji="1" lang="en-US" altLang="ja-JP" sz="2000" dirty="0"/>
                  <a:t>Burgers</a:t>
                </a:r>
                <a:r>
                  <a:rPr kumimoji="1" lang="ja-JP" altLang="en-US" sz="2000" dirty="0"/>
                  <a:t>で時間発展した速度</a:t>
                </a:r>
                <a:endParaRPr kumimoji="1" lang="ja-JP" altLang="en-US" sz="2400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582E614-F910-4277-BB4D-66DF9742AF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4948"/>
                <a:ext cx="10340340" cy="4351338"/>
              </a:xfrm>
              <a:blipFill>
                <a:blip r:embed="rId2"/>
                <a:stretch>
                  <a:fillRect l="-943" t="-14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3C4D77BF-DAD9-412B-8659-C8E777D3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2140113"/>
            <a:ext cx="4014490" cy="84232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B2A574C-D54F-48C4-87E9-C7DBAAD6E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0" y="4286479"/>
            <a:ext cx="7339141" cy="8931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426C9C-12E9-47FB-B4AE-2CC841CAB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0" y="3018837"/>
            <a:ext cx="2118360" cy="8700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CF95127-0C19-4C04-B118-A92ABB433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27" y="5586247"/>
            <a:ext cx="11595346" cy="79724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3B9EA7-0931-4C7F-88C7-7E28DD8567F0}"/>
              </a:ext>
            </a:extLst>
          </p:cNvPr>
          <p:cNvSpPr txBox="1"/>
          <p:nvPr/>
        </p:nvSpPr>
        <p:spPr>
          <a:xfrm>
            <a:off x="298327" y="3319526"/>
            <a:ext cx="5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右辺項ｓに対し次の方程式を解く　　</a:t>
            </a:r>
            <a:r>
              <a:rPr lang="ja-JP" altLang="en-US" dirty="0"/>
              <a:t>⇒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DB024B-383F-4428-BD70-3B59183CBEEF}"/>
              </a:ext>
            </a:extLst>
          </p:cNvPr>
          <p:cNvSpPr txBox="1"/>
          <p:nvPr/>
        </p:nvSpPr>
        <p:spPr>
          <a:xfrm>
            <a:off x="298327" y="4426171"/>
            <a:ext cx="5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中心差分法より</a:t>
            </a:r>
            <a:r>
              <a:rPr kumimoji="1" lang="en-US" altLang="ja-JP" sz="2000" dirty="0"/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9C1C54-A37D-46C2-8039-FB60E515179E}"/>
              </a:ext>
            </a:extLst>
          </p:cNvPr>
          <p:cNvSpPr txBox="1"/>
          <p:nvPr/>
        </p:nvSpPr>
        <p:spPr>
          <a:xfrm>
            <a:off x="298327" y="5232926"/>
            <a:ext cx="5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SOR</a:t>
            </a:r>
            <a:r>
              <a:rPr lang="ja-JP" altLang="en-US" sz="2000" dirty="0"/>
              <a:t>法を用いて、ｎ回の反復計算すると</a:t>
            </a:r>
            <a:r>
              <a:rPr lang="en-US" altLang="ja-JP" sz="2000" dirty="0"/>
              <a:t>…</a:t>
            </a:r>
            <a:endParaRPr kumimoji="1" lang="ja-JP" altLang="en-US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87111256-3431-48C2-AB35-B6964A9373F8}"/>
              </a:ext>
            </a:extLst>
          </p:cNvPr>
          <p:cNvSpPr/>
          <p:nvPr/>
        </p:nvSpPr>
        <p:spPr>
          <a:xfrm>
            <a:off x="7222528" y="3942202"/>
            <a:ext cx="413657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FAC0A2FB-9D25-4003-AB66-77486912A8AF}"/>
              </a:ext>
            </a:extLst>
          </p:cNvPr>
          <p:cNvSpPr/>
          <p:nvPr/>
        </p:nvSpPr>
        <p:spPr>
          <a:xfrm>
            <a:off x="7222528" y="5162809"/>
            <a:ext cx="413657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9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5F880-E0D7-4046-9E90-71022197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5A9C5D-3364-4CD4-9E6E-27988671D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17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8F2D4-B5AA-41D4-BDE3-DC3D272C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b="1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6A0D7B-DC29-44F2-BEE4-CDAEB8AC8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13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DD882E-7C4A-4A0E-8133-96E673F2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0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4E8AC-C4D1-4B70-85C8-191185D1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コンピュータシミュレーションによる流体解析　東京工業大学</a:t>
            </a:r>
            <a:r>
              <a:rPr lang="en-US" altLang="ja-JP" dirty="0">
                <a:hlinkClick r:id="rId2"/>
              </a:rPr>
              <a:t>http://warp.da.ndl.go.jp/info:ndljp/pid/3481431/www.eto.titech.ac.jp/contents/sub03/chapter08.html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乱流の性質</a:t>
            </a:r>
            <a:endParaRPr lang="en-US" altLang="ja-JP" dirty="0">
              <a:hlinkClick r:id="rId3"/>
            </a:endParaRPr>
          </a:p>
          <a:p>
            <a:pPr marL="0" indent="0">
              <a:buNone/>
            </a:pPr>
            <a:r>
              <a:rPr lang="en-US" altLang="ja-JP" dirty="0">
                <a:hlinkClick r:id="rId3"/>
              </a:rPr>
              <a:t>https://www.cradle.co.jp/media/column/a423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40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40C36F-38D9-44BA-8141-9C3860FC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b="1" dirty="0"/>
              <a:t>テーマ：流体解析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BD8BE0-3857-4153-B4CF-B9792584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4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2D </a:t>
            </a:r>
            <a:r>
              <a:rPr lang="en-US" altLang="ja-JP" dirty="0" err="1"/>
              <a:t>Navier</a:t>
            </a:r>
            <a:r>
              <a:rPr lang="en-US" altLang="ja-JP" dirty="0"/>
              <a:t>-Stokes</a:t>
            </a:r>
            <a:r>
              <a:rPr lang="ja-JP" altLang="en-US" dirty="0"/>
              <a:t> </a:t>
            </a:r>
            <a:r>
              <a:rPr kumimoji="1" lang="ja-JP" altLang="en-US" dirty="0"/>
              <a:t>方程式：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C8ADB6-EFAA-4B8F-A689-22F3ED00C323}"/>
                  </a:ext>
                </a:extLst>
              </p:cNvPr>
              <p:cNvSpPr txBox="1"/>
              <p:nvPr/>
            </p:nvSpPr>
            <p:spPr>
              <a:xfrm>
                <a:off x="838200" y="4682551"/>
                <a:ext cx="105156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ja-JP" alt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000" dirty="0"/>
                  <a:t>密度</a:t>
                </a:r>
                <a:r>
                  <a:rPr lang="ja-JP" altLang="en-US" sz="2000" dirty="0"/>
                  <a:t>　　</a:t>
                </a:r>
                <a:r>
                  <a:rPr lang="en-US" altLang="ja-JP" sz="2000" dirty="0"/>
                  <a:t>p:</a:t>
                </a:r>
                <a:r>
                  <a:rPr lang="ja-JP" altLang="en-US" sz="2000" dirty="0"/>
                  <a:t>圧力　</a:t>
                </a:r>
                <a:r>
                  <a:rPr lang="en-US" altLang="ja-JP" sz="2000" dirty="0"/>
                  <a:t>ν:</a:t>
                </a:r>
                <a:r>
                  <a:rPr lang="ja-JP" altLang="en-US" sz="2000" dirty="0"/>
                  <a:t>動粘性係数</a:t>
                </a:r>
              </a:p>
              <a:p>
                <a:pPr algn="ctr"/>
                <a:endParaRPr kumimoji="1" lang="en-US" altLang="ja-JP" sz="2400" dirty="0"/>
              </a:p>
              <a:p>
                <a:r>
                  <a:rPr kumimoji="1" lang="ja-JP" altLang="en-US" sz="2400" dirty="0"/>
                  <a:t>を数値的に解くことで流体の振る舞いを理解したい！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C8ADB6-EFAA-4B8F-A689-22F3ED00C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82551"/>
                <a:ext cx="10515600" cy="1138773"/>
              </a:xfrm>
              <a:prstGeom prst="rect">
                <a:avLst/>
              </a:prstGeom>
              <a:blipFill>
                <a:blip r:embed="rId3"/>
                <a:stretch>
                  <a:fillRect l="-928" t="-4278" b="-122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ED32D187-A1C2-47A0-BEAB-DB7898B04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18" y="2525591"/>
            <a:ext cx="5805937" cy="15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678E71-85F1-4D70-8CDC-781F0C30D4AC}"/>
              </a:ext>
            </a:extLst>
          </p:cNvPr>
          <p:cNvSpPr txBox="1"/>
          <p:nvPr/>
        </p:nvSpPr>
        <p:spPr>
          <a:xfrm>
            <a:off x="1388847" y="544429"/>
            <a:ext cx="1210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2788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設定した課題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30" y="2308668"/>
            <a:ext cx="5561353" cy="22406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4B4AA4-9617-4BD3-92FC-F28C51814761}"/>
              </a:ext>
            </a:extLst>
          </p:cNvPr>
          <p:cNvSpPr txBox="1"/>
          <p:nvPr/>
        </p:nvSpPr>
        <p:spPr>
          <a:xfrm>
            <a:off x="767265" y="1610068"/>
            <a:ext cx="647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無次元化した</a:t>
            </a:r>
            <a:r>
              <a:rPr lang="ja-JP" altLang="en-US" sz="2400" dirty="0"/>
              <a:t>２</a:t>
            </a:r>
            <a:r>
              <a:rPr kumimoji="1" lang="ja-JP" altLang="en-US" sz="2400" dirty="0"/>
              <a:t>次元非圧縮性 </a:t>
            </a:r>
            <a:r>
              <a:rPr kumimoji="1" lang="en-US" altLang="ja-JP" sz="2400" dirty="0"/>
              <a:t>NS </a:t>
            </a:r>
            <a:r>
              <a:rPr kumimoji="1" lang="ja-JP" altLang="en-US" sz="2400" dirty="0"/>
              <a:t>方程式：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4347FEA-6740-4BB6-BE7E-4918AE12BC05}"/>
              </a:ext>
            </a:extLst>
          </p:cNvPr>
          <p:cNvSpPr txBox="1"/>
          <p:nvPr/>
        </p:nvSpPr>
        <p:spPr>
          <a:xfrm>
            <a:off x="2174332" y="5159407"/>
            <a:ext cx="727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 </a:t>
            </a:r>
            <a:r>
              <a:rPr lang="en-US" altLang="ja-JP" sz="2000" u="sng" dirty="0"/>
              <a:t>SMAC </a:t>
            </a:r>
            <a:r>
              <a:rPr lang="ja-JP" altLang="en-US" sz="2000" u="sng" dirty="0"/>
              <a:t>法（後述）</a:t>
            </a:r>
            <a:r>
              <a:rPr lang="ja-JP" altLang="en-US" sz="2000" dirty="0"/>
              <a:t>を用いて数値的に解き、</a:t>
            </a:r>
            <a:endParaRPr lang="en-US" altLang="ja-JP" sz="2000" dirty="0"/>
          </a:p>
          <a:p>
            <a:r>
              <a:rPr lang="ja-JP" altLang="en-US" sz="2000" dirty="0"/>
              <a:t>初期条件、障害物の形状やレイノルズ数（</a:t>
            </a:r>
            <a:r>
              <a:rPr lang="en-US" altLang="ja-JP" sz="2000" dirty="0"/>
              <a:t>Re)</a:t>
            </a:r>
            <a:r>
              <a:rPr lang="ja-JP" altLang="en-US" sz="2000" dirty="0"/>
              <a:t>などに対する</a:t>
            </a:r>
            <a:endParaRPr lang="en-US" altLang="ja-JP" sz="2000" dirty="0"/>
          </a:p>
          <a:p>
            <a:r>
              <a:rPr lang="ja-JP" altLang="en-US" sz="2000" dirty="0"/>
              <a:t>流体の応答を見ることで流体の振る舞い直感的に理解する。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128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28344-B7D6-4036-B93C-89885591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990"/>
            <a:ext cx="10515600" cy="732155"/>
          </a:xfrm>
        </p:spPr>
        <p:txBody>
          <a:bodyPr>
            <a:normAutofit/>
          </a:bodyPr>
          <a:lstStyle/>
          <a:p>
            <a:r>
              <a:rPr lang="ja-JP" altLang="en-US" sz="3200" b="1" dirty="0"/>
              <a:t>乱流・層流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D4704F-A930-4BBB-A0CB-B480A2D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3020"/>
                <a:ext cx="10515600" cy="487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 sz="2400" dirty="0"/>
                  <a:t>移流項と粘性項の大きさの比率が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1:1/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kumimoji="1" lang="ja-JP" altLang="en-US" sz="2400" dirty="0"/>
                  <a:t>⇒レイノルズ数</a:t>
                </a:r>
                <a:r>
                  <a:rPr kumimoji="1" lang="en-US" altLang="ja-JP" sz="2400" dirty="0"/>
                  <a:t>Re</a:t>
                </a:r>
                <a:r>
                  <a:rPr kumimoji="1" lang="ja-JP" altLang="en-US" sz="2400" dirty="0"/>
                  <a:t>が大きいほど移流項（慣性項）の影響</a:t>
                </a:r>
                <a:r>
                  <a:rPr lang="ja-JP" altLang="en-US" sz="2400" dirty="0">
                    <a:solidFill>
                      <a:srgbClr val="FF0000"/>
                    </a:solidFill>
                  </a:rPr>
                  <a:t>増</a:t>
                </a:r>
                <a:endParaRPr kumimoji="1" lang="en-US" altLang="ja-JP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2400" dirty="0"/>
                  <a:t>⇒流れの非線形性</a:t>
                </a:r>
                <a:r>
                  <a:rPr lang="ja-JP" altLang="en-US" sz="2400" dirty="0">
                    <a:solidFill>
                      <a:srgbClr val="FF0000"/>
                    </a:solidFill>
                  </a:rPr>
                  <a:t>増</a:t>
                </a:r>
                <a:endParaRPr lang="en-US" altLang="ja-JP" sz="24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kumimoji="1" lang="ja-JP" altLang="en-US" sz="2400" dirty="0"/>
                  <a:t>⇒物体への衝突などによる速度のばらつきが起こる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⇒不規則で乱れた流れ</a:t>
                </a:r>
                <a:r>
                  <a:rPr lang="ja-JP" altLang="en-US" sz="2400" dirty="0">
                    <a:highlight>
                      <a:srgbClr val="FFFF00"/>
                    </a:highlight>
                  </a:rPr>
                  <a:t>「乱流」</a:t>
                </a:r>
                <a:r>
                  <a:rPr lang="ja-JP" altLang="en-US" sz="2400" dirty="0"/>
                  <a:t>へと変化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 </a:t>
                </a:r>
                <a:r>
                  <a:rPr lang="ja-JP" altLang="en-US" sz="2400" dirty="0"/>
                  <a:t>粘性力が大きいときは規則的で整った流れの</a:t>
                </a:r>
                <a:r>
                  <a:rPr lang="ja-JP" altLang="en-US" sz="2400" dirty="0">
                    <a:highlight>
                      <a:srgbClr val="FFFF00"/>
                    </a:highlight>
                  </a:rPr>
                  <a:t>「層流」</a:t>
                </a:r>
                <a:r>
                  <a:rPr lang="ja-JP" altLang="en-US" sz="2400" dirty="0"/>
                  <a:t>に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D4704F-A930-4BBB-A0CB-B480A2D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3020"/>
                <a:ext cx="10515600" cy="4873943"/>
              </a:xfrm>
              <a:blipFill>
                <a:blip r:embed="rId2"/>
                <a:stretch>
                  <a:fillRect l="-928" t="-12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A475CBCE-2762-4CEF-A379-8F7A6440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5" y="4302457"/>
            <a:ext cx="3336609" cy="188922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6D0337-4CBF-4B1F-BEC5-C345CBC5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26" y="4161819"/>
            <a:ext cx="3336608" cy="23310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E952A1D-0AB5-4640-AC37-B2C63114A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353" y="4161820"/>
            <a:ext cx="3269711" cy="2331055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56D80293-774F-44D8-9CFB-D706A5E10591}"/>
              </a:ext>
            </a:extLst>
          </p:cNvPr>
          <p:cNvSpPr/>
          <p:nvPr/>
        </p:nvSpPr>
        <p:spPr>
          <a:xfrm>
            <a:off x="3811544" y="5234269"/>
            <a:ext cx="796282" cy="5365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E62F49-9DA6-4018-AD8F-320D039AC1EA}"/>
              </a:ext>
            </a:extLst>
          </p:cNvPr>
          <p:cNvSpPr txBox="1"/>
          <p:nvPr/>
        </p:nvSpPr>
        <p:spPr>
          <a:xfrm>
            <a:off x="7944434" y="5327346"/>
            <a:ext cx="50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or</a:t>
            </a:r>
            <a:endParaRPr kumimoji="1" lang="ja-JP" altLang="en-US" sz="2400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A981CAA-97E5-4F09-8019-E2912289418D}"/>
              </a:ext>
            </a:extLst>
          </p:cNvPr>
          <p:cNvSpPr/>
          <p:nvPr/>
        </p:nvSpPr>
        <p:spPr>
          <a:xfrm>
            <a:off x="9009930" y="2860131"/>
            <a:ext cx="2343870" cy="860501"/>
          </a:xfrm>
          <a:prstGeom prst="wedgeRoundRectCallout">
            <a:avLst>
              <a:gd name="adj1" fmla="val -64537"/>
              <a:gd name="adj2" fmla="val 9556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Re</a:t>
            </a:r>
            <a:r>
              <a:rPr lang="ja-JP" altLang="en-US" sz="2400" b="1" dirty="0"/>
              <a:t>の境目は？</a:t>
            </a:r>
            <a:endParaRPr kumimoji="1"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397439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26897-9889-4C9A-B05C-50684927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</p:spPr>
        <p:txBody>
          <a:bodyPr>
            <a:normAutofit/>
          </a:bodyPr>
          <a:lstStyle/>
          <a:p>
            <a:r>
              <a:rPr kumimoji="1" lang="ja-JP" altLang="en-US" sz="3600" b="1" dirty="0"/>
              <a:t>方法：</a:t>
            </a:r>
            <a:r>
              <a:rPr kumimoji="1" lang="en-US" altLang="ja-JP" sz="3600" b="1" dirty="0"/>
              <a:t>SMAC</a:t>
            </a:r>
            <a:r>
              <a:rPr kumimoji="1" lang="ja-JP" altLang="en-US" sz="3600" b="1" dirty="0"/>
              <a:t>法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4C99020-FD4A-4D63-8538-33543879F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8"/>
          <a:stretch/>
        </p:blipFill>
        <p:spPr>
          <a:xfrm>
            <a:off x="838200" y="1394691"/>
            <a:ext cx="3962400" cy="49294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7F6266E-9468-4A00-ADC0-32C7734ACF11}"/>
                  </a:ext>
                </a:extLst>
              </p:cNvPr>
              <p:cNvSpPr txBox="1"/>
              <p:nvPr/>
            </p:nvSpPr>
            <p:spPr>
              <a:xfrm>
                <a:off x="5061857" y="1599228"/>
                <a:ext cx="655320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①ｎステップでの流速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と</m:t>
                    </m:r>
                  </m:oMath>
                </a14:m>
                <a:r>
                  <a:rPr kumimoji="1" lang="ja-JP" altLang="en-US" sz="2400" dirty="0"/>
                  <a:t>圧力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ja-JP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ja-JP" altLang="en-US" sz="2400" dirty="0"/>
                  <a:t>から、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　</a:t>
                </a:r>
                <a:r>
                  <a:rPr kumimoji="1" lang="en-US" altLang="ja-JP" sz="2400" dirty="0"/>
                  <a:t>Burgers</a:t>
                </a:r>
                <a:r>
                  <a:rPr kumimoji="1" lang="ja-JP" altLang="en-US" sz="2400" dirty="0"/>
                  <a:t>方程式で時間発展した速度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/>
                  <a:t>を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　</a:t>
                </a:r>
                <a:r>
                  <a:rPr kumimoji="1" lang="ja-JP" altLang="en-US" sz="2400" dirty="0"/>
                  <a:t>求める。</a:t>
                </a:r>
                <a:endParaRPr kumimoji="1" lang="en-US" altLang="ja-JP" sz="2400" dirty="0"/>
              </a:p>
              <a:p>
                <a:endParaRPr lang="en-US" altLang="ja-JP" sz="2400" dirty="0"/>
              </a:p>
              <a:p>
                <a:r>
                  <a:rPr lang="ja-JP" altLang="en-US" sz="2000" dirty="0">
                    <a:ea typeface="Cambria Math" panose="02040503050406030204" pitchFamily="18" charset="0"/>
                  </a:rPr>
                  <a:t>②</a:t>
                </a:r>
                <a:r>
                  <a:rPr lang="en-US" altLang="ja-JP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・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sz="2400" dirty="0"/>
                  <a:t>満たさなくなる</a:t>
                </a:r>
                <a:endParaRPr kumimoji="1" lang="en-US" altLang="ja-JP" sz="2400" dirty="0"/>
              </a:p>
              <a:p>
                <a:endParaRPr lang="en-US" altLang="ja-JP" sz="2400" dirty="0"/>
              </a:p>
              <a:p>
                <a:r>
                  <a:rPr lang="ja-JP" altLang="en-US" sz="2400" dirty="0"/>
                  <a:t>③</a:t>
                </a:r>
                <a:r>
                  <a:rPr kumimoji="1" lang="en-US" altLang="ja-JP" sz="2400" dirty="0"/>
                  <a:t>Poisson</a:t>
                </a:r>
                <a:r>
                  <a:rPr kumimoji="1" lang="ja-JP" altLang="en-US" sz="2400" dirty="0"/>
                  <a:t>方程式を解き、圧力の修正量</a:t>
                </a:r>
                <a:r>
                  <a:rPr kumimoji="1" lang="en-US" altLang="ja-JP" sz="2400" dirty="0"/>
                  <a:t>δ</a:t>
                </a:r>
                <a:r>
                  <a:rPr kumimoji="1" lang="ja-JP" altLang="en-US" sz="2400" dirty="0"/>
                  <a:t>ｐを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　</a:t>
                </a:r>
                <a:r>
                  <a:rPr kumimoji="1" lang="ja-JP" altLang="en-US" sz="2400" dirty="0"/>
                  <a:t>求める</a:t>
                </a:r>
                <a:endParaRPr kumimoji="1" lang="en-US" altLang="ja-JP" sz="2400" dirty="0"/>
              </a:p>
              <a:p>
                <a:endParaRPr lang="en-US" altLang="ja-JP" sz="2400" dirty="0"/>
              </a:p>
              <a:p>
                <a:r>
                  <a:rPr lang="ja-JP" altLang="en-US" sz="2400" dirty="0"/>
                  <a:t>④</a:t>
                </a:r>
                <a:r>
                  <a:rPr lang="en-US" altLang="ja-JP" sz="2400" dirty="0"/>
                  <a:t>δ</a:t>
                </a:r>
                <a:r>
                  <a:rPr kumimoji="1" lang="ja-JP" altLang="en-US" sz="2400" dirty="0"/>
                  <a:t>ｐを使って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/>
                  <a:t>を修正し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　次のタイムステップ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kumimoji="1" lang="ja-JP" altLang="en-US" sz="2400" i="1" dirty="0" smtClean="0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sz="2400" dirty="0"/>
                  <a:t>求める</a:t>
                </a:r>
                <a:endParaRPr kumimoji="1" lang="en-US" altLang="ja-JP" sz="2400" dirty="0"/>
              </a:p>
              <a:p>
                <a:endParaRPr lang="en-US" altLang="ja-JP" sz="2400" dirty="0"/>
              </a:p>
              <a:p>
                <a:r>
                  <a:rPr kumimoji="1" lang="ja-JP" altLang="en-US" sz="2400" dirty="0"/>
                  <a:t>①～④の繰り返し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7F6266E-9468-4A00-ADC0-32C7734A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1599228"/>
                <a:ext cx="6553200" cy="4893647"/>
              </a:xfrm>
              <a:prstGeom prst="rect">
                <a:avLst/>
              </a:prstGeom>
              <a:blipFill>
                <a:blip r:embed="rId3"/>
                <a:stretch>
                  <a:fillRect l="-1395" t="-747" b="-21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矢印: 下 8">
            <a:extLst>
              <a:ext uri="{FF2B5EF4-FFF2-40B4-BE49-F238E27FC236}">
                <a16:creationId xmlns:a16="http://schemas.microsoft.com/office/drawing/2014/main" id="{6DCBDB92-A802-4023-82BF-1AFA4772C21A}"/>
              </a:ext>
            </a:extLst>
          </p:cNvPr>
          <p:cNvSpPr/>
          <p:nvPr/>
        </p:nvSpPr>
        <p:spPr>
          <a:xfrm>
            <a:off x="7554685" y="2699657"/>
            <a:ext cx="413657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3DE1A19A-0218-4C59-BAD2-C840C9CC2DB7}"/>
              </a:ext>
            </a:extLst>
          </p:cNvPr>
          <p:cNvSpPr/>
          <p:nvPr/>
        </p:nvSpPr>
        <p:spPr>
          <a:xfrm>
            <a:off x="7554686" y="3489289"/>
            <a:ext cx="413657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76C31DC5-2E96-49B8-98EB-345B84D574F8}"/>
              </a:ext>
            </a:extLst>
          </p:cNvPr>
          <p:cNvSpPr/>
          <p:nvPr/>
        </p:nvSpPr>
        <p:spPr>
          <a:xfrm>
            <a:off x="7554685" y="4411209"/>
            <a:ext cx="413658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2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95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拡散方程式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71" y="1254708"/>
            <a:ext cx="5561353" cy="224066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C408289-DDCD-44D2-A49B-90E536953918}"/>
              </a:ext>
            </a:extLst>
          </p:cNvPr>
          <p:cNvCxnSpPr>
            <a:cxnSpLocks/>
          </p:cNvCxnSpPr>
          <p:nvPr/>
        </p:nvCxnSpPr>
        <p:spPr>
          <a:xfrm flipV="1">
            <a:off x="2746044" y="1270677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BC93D55-7BDA-460A-B17A-15DBED11E480}"/>
              </a:ext>
            </a:extLst>
          </p:cNvPr>
          <p:cNvCxnSpPr>
            <a:cxnSpLocks/>
          </p:cNvCxnSpPr>
          <p:nvPr/>
        </p:nvCxnSpPr>
        <p:spPr>
          <a:xfrm flipV="1">
            <a:off x="3558844" y="1920018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D1B8BBA-B746-4428-8778-E0E21512E298}"/>
              </a:ext>
            </a:extLst>
          </p:cNvPr>
          <p:cNvCxnSpPr>
            <a:cxnSpLocks/>
          </p:cNvCxnSpPr>
          <p:nvPr/>
        </p:nvCxnSpPr>
        <p:spPr>
          <a:xfrm flipV="1">
            <a:off x="5513430" y="1920018"/>
            <a:ext cx="712414" cy="673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4A5412E-1E20-4A75-834B-1B78E5FC8E37}"/>
              </a:ext>
            </a:extLst>
          </p:cNvPr>
          <p:cNvCxnSpPr>
            <a:cxnSpLocks/>
          </p:cNvCxnSpPr>
          <p:nvPr/>
        </p:nvCxnSpPr>
        <p:spPr>
          <a:xfrm flipV="1">
            <a:off x="2751735" y="2895229"/>
            <a:ext cx="6000229" cy="439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C2E6F141-BA95-427B-8E7E-A742A5EA0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621" y="3855504"/>
            <a:ext cx="3576451" cy="967327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D200F39D-323E-4BCF-9BD2-E6C554C66EAD}"/>
              </a:ext>
            </a:extLst>
          </p:cNvPr>
          <p:cNvSpPr/>
          <p:nvPr/>
        </p:nvSpPr>
        <p:spPr>
          <a:xfrm>
            <a:off x="1734910" y="4153636"/>
            <a:ext cx="1033670" cy="371061"/>
          </a:xfrm>
          <a:prstGeom prst="rightArrow">
            <a:avLst>
              <a:gd name="adj1" fmla="val 35714"/>
              <a:gd name="adj2" fmla="val 124999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0F8B38FB-E5C6-46B2-88B4-D659C0BB1183}"/>
              </a:ext>
            </a:extLst>
          </p:cNvPr>
          <p:cNvSpPr/>
          <p:nvPr/>
        </p:nvSpPr>
        <p:spPr>
          <a:xfrm>
            <a:off x="874105" y="5399968"/>
            <a:ext cx="1033670" cy="371061"/>
          </a:xfrm>
          <a:prstGeom prst="rightArrow">
            <a:avLst>
              <a:gd name="adj1" fmla="val 35714"/>
              <a:gd name="adj2" fmla="val 124999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579BCD-E6A7-4988-A5A1-895931F6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45" y="5182965"/>
            <a:ext cx="7948198" cy="79914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8E379D-C0F2-40C0-8953-3033E1E58558}"/>
              </a:ext>
            </a:extLst>
          </p:cNvPr>
          <p:cNvSpPr txBox="1"/>
          <p:nvPr/>
        </p:nvSpPr>
        <p:spPr>
          <a:xfrm>
            <a:off x="874105" y="4999858"/>
            <a:ext cx="1117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離散化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7674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1mu20_normal">
            <a:hlinkClick r:id="" action="ppaction://media"/>
            <a:extLst>
              <a:ext uri="{FF2B5EF4-FFF2-40B4-BE49-F238E27FC236}">
                <a16:creationId xmlns:a16="http://schemas.microsoft.com/office/drawing/2014/main" id="{18E24D9F-5838-4F97-B8DD-22941E652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23123" y="567589"/>
            <a:ext cx="2869739" cy="2869739"/>
          </a:xfrm>
          <a:prstGeom prst="rect">
            <a:avLst/>
          </a:prstGeom>
        </p:spPr>
      </p:pic>
      <p:pic>
        <p:nvPicPr>
          <p:cNvPr id="5" name="k1mu20_random">
            <a:hlinkClick r:id="" action="ppaction://media"/>
            <a:extLst>
              <a:ext uri="{FF2B5EF4-FFF2-40B4-BE49-F238E27FC236}">
                <a16:creationId xmlns:a16="http://schemas.microsoft.com/office/drawing/2014/main" id="{32C45DB1-47B0-476E-95A1-BD9DEB3B9C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23123" y="3687504"/>
            <a:ext cx="2961094" cy="2961094"/>
          </a:xfrm>
          <a:prstGeom prst="rect">
            <a:avLst/>
          </a:prstGeom>
        </p:spPr>
      </p:pic>
      <p:pic>
        <p:nvPicPr>
          <p:cNvPr id="6" name="k1mu26_broken">
            <a:hlinkClick r:id="" action="ppaction://media"/>
            <a:extLst>
              <a:ext uri="{FF2B5EF4-FFF2-40B4-BE49-F238E27FC236}">
                <a16:creationId xmlns:a16="http://schemas.microsoft.com/office/drawing/2014/main" id="{9C58203F-CA79-481F-B89A-8F081787197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19359" y="3687504"/>
            <a:ext cx="3089719" cy="3089719"/>
          </a:xfrm>
          <a:prstGeom prst="rect">
            <a:avLst/>
          </a:prstGeom>
        </p:spPr>
      </p:pic>
      <p:pic>
        <p:nvPicPr>
          <p:cNvPr id="8" name="k2mu20_normal">
            <a:hlinkClick r:id="" action="ppaction://media"/>
            <a:extLst>
              <a:ext uri="{FF2B5EF4-FFF2-40B4-BE49-F238E27FC236}">
                <a16:creationId xmlns:a16="http://schemas.microsoft.com/office/drawing/2014/main" id="{2166001F-9249-44D0-BB14-26B970AD2CD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529350" y="559261"/>
            <a:ext cx="2869739" cy="286973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478DCC-967F-4539-9597-1485C7EF7BDB}"/>
              </a:ext>
            </a:extLst>
          </p:cNvPr>
          <p:cNvSpPr txBox="1"/>
          <p:nvPr/>
        </p:nvSpPr>
        <p:spPr>
          <a:xfrm>
            <a:off x="929008" y="1797784"/>
            <a:ext cx="421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[</a:t>
            </a:r>
            <a:r>
              <a:rPr lang="ja-JP" altLang="en-US" sz="2000" dirty="0"/>
              <a:t>格子点の個数</a:t>
            </a:r>
            <a:r>
              <a:rPr lang="en-US" altLang="ja-JP" sz="2000" dirty="0"/>
              <a:t>]</a:t>
            </a:r>
          </a:p>
          <a:p>
            <a:r>
              <a:rPr lang="en-US" altLang="ja-JP" sz="2000" dirty="0" err="1"/>
              <a:t>Nx</a:t>
            </a:r>
            <a:r>
              <a:rPr lang="en-US" altLang="ja-JP" sz="2000" dirty="0"/>
              <a:t> = Ny  = 51</a:t>
            </a:r>
          </a:p>
          <a:p>
            <a:endParaRPr lang="en-US" altLang="ja-JP" sz="2000" dirty="0"/>
          </a:p>
          <a:p>
            <a:r>
              <a:rPr lang="en-US" altLang="ja-JP" sz="2000" dirty="0"/>
              <a:t>[</a:t>
            </a:r>
            <a:r>
              <a:rPr lang="ja-JP" altLang="en-US" sz="2000" dirty="0"/>
              <a:t>格子間隔</a:t>
            </a:r>
            <a:r>
              <a:rPr lang="en-US" altLang="ja-JP" sz="2000" dirty="0"/>
              <a:t>]</a:t>
            </a:r>
          </a:p>
          <a:p>
            <a:r>
              <a:rPr lang="en-US" altLang="ja-JP" sz="2000" dirty="0" err="1"/>
              <a:t>Δx</a:t>
            </a:r>
            <a:r>
              <a:rPr lang="en-US" altLang="ja-JP" sz="2000" dirty="0"/>
              <a:t> =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 = 1/50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8C1718E-30CE-48DC-8014-2AE3130AE5A4}"/>
              </a:ext>
            </a:extLst>
          </p:cNvPr>
          <p:cNvSpPr txBox="1"/>
          <p:nvPr/>
        </p:nvSpPr>
        <p:spPr>
          <a:xfrm>
            <a:off x="706609" y="3837143"/>
            <a:ext cx="4661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[</a:t>
            </a:r>
            <a:r>
              <a:rPr lang="ja-JP" altLang="en-US" sz="2000" dirty="0"/>
              <a:t>時間ステップ幅</a:t>
            </a:r>
            <a:r>
              <a:rPr lang="en-US" altLang="ja-JP" sz="2000" dirty="0"/>
              <a:t>]</a:t>
            </a:r>
            <a:r>
              <a:rPr lang="ja-JP" altLang="en-US" sz="2000" dirty="0"/>
              <a:t> </a:t>
            </a:r>
            <a:endParaRPr lang="en-US" altLang="ja-JP" sz="2000" dirty="0"/>
          </a:p>
          <a:p>
            <a:r>
              <a:rPr lang="en-US" altLang="ja-JP" sz="2000" dirty="0" err="1"/>
              <a:t>Δt</a:t>
            </a:r>
            <a:r>
              <a:rPr lang="en-US" altLang="ja-JP" sz="2000" dirty="0"/>
              <a:t> = μ min(</a:t>
            </a:r>
            <a:r>
              <a:rPr lang="en-US" altLang="ja-JP" sz="2000" dirty="0" err="1"/>
              <a:t>Δx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2</a:t>
            </a:r>
            <a:r>
              <a:rPr lang="en-US" altLang="ja-JP" sz="2000" dirty="0"/>
              <a:t>/κ </a:t>
            </a:r>
          </a:p>
          <a:p>
            <a:r>
              <a:rPr lang="en-US" altLang="ja-JP" sz="2000" dirty="0"/>
              <a:t> (μ &lt; 0.25 </a:t>
            </a:r>
            <a:r>
              <a:rPr lang="ja-JP" altLang="en-US" sz="2000" dirty="0"/>
              <a:t>が必要</a:t>
            </a:r>
            <a:r>
              <a:rPr lang="en-US" altLang="ja-JP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55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47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移流方程式</a:t>
            </a:r>
            <a:endParaRPr kumimoji="1" lang="ja-JP" altLang="en-US" sz="3200" b="1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2F3DBD2-41A7-4CF9-8F12-D1A1C421B302}"/>
              </a:ext>
            </a:extLst>
          </p:cNvPr>
          <p:cNvGrpSpPr/>
          <p:nvPr/>
        </p:nvGrpSpPr>
        <p:grpSpPr>
          <a:xfrm>
            <a:off x="460983" y="1934810"/>
            <a:ext cx="4243540" cy="1616773"/>
            <a:chOff x="315208" y="1610168"/>
            <a:chExt cx="6000229" cy="224066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07814D56-DF2E-4465-BA0B-60A757A5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47" y="1610168"/>
              <a:ext cx="5561353" cy="2240663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67CD26A5-F128-4F18-8B2D-0FABC361C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47" y="1647857"/>
              <a:ext cx="1816100" cy="6504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CE906EE-3D80-4A8B-8DE0-C3F0DBC94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657" y="2237280"/>
              <a:ext cx="501650" cy="8794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D176BA99-DFEB-4121-B2BC-DF5D30644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9727" y="2351786"/>
              <a:ext cx="1988279" cy="7574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F6BFCCE-65E6-472C-AF6C-E9417E4DC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208" y="3267775"/>
              <a:ext cx="6000229" cy="4395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E83AA170-D1BF-4BBD-9624-FC2AA11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1" y="4521055"/>
            <a:ext cx="3523910" cy="870613"/>
          </a:xfrm>
          <a:prstGeom prst="rect">
            <a:avLst/>
          </a:prstGeom>
        </p:spPr>
      </p:pic>
      <p:sp>
        <p:nvSpPr>
          <p:cNvPr id="10" name="矢印: 下 9">
            <a:extLst>
              <a:ext uri="{FF2B5EF4-FFF2-40B4-BE49-F238E27FC236}">
                <a16:creationId xmlns:a16="http://schemas.microsoft.com/office/drawing/2014/main" id="{2AEA02DF-CD02-4900-AC8E-638CF6504F92}"/>
              </a:ext>
            </a:extLst>
          </p:cNvPr>
          <p:cNvSpPr/>
          <p:nvPr/>
        </p:nvSpPr>
        <p:spPr>
          <a:xfrm>
            <a:off x="2277148" y="3851262"/>
            <a:ext cx="413657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09EAD6E-09B0-432D-B3A4-670F4AD85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923" y="1934810"/>
            <a:ext cx="6671022" cy="410748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754808D-FC06-4603-BB68-45CE71D4E1F2}"/>
              </a:ext>
            </a:extLst>
          </p:cNvPr>
          <p:cNvSpPr txBox="1"/>
          <p:nvPr/>
        </p:nvSpPr>
        <p:spPr>
          <a:xfrm>
            <a:off x="5430185" y="1327528"/>
            <a:ext cx="367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一次精度風上差分法を用いて</a:t>
            </a:r>
            <a:r>
              <a:rPr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4" name="矢印: 上カーブ 3">
            <a:extLst>
              <a:ext uri="{FF2B5EF4-FFF2-40B4-BE49-F238E27FC236}">
                <a16:creationId xmlns:a16="http://schemas.microsoft.com/office/drawing/2014/main" id="{67D7CE79-8324-4D92-8F0F-6F87465C75E3}"/>
              </a:ext>
            </a:extLst>
          </p:cNvPr>
          <p:cNvSpPr/>
          <p:nvPr/>
        </p:nvSpPr>
        <p:spPr>
          <a:xfrm>
            <a:off x="4534547" y="5809399"/>
            <a:ext cx="895638" cy="465793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3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8C98BE2-738B-4190-B684-4F64EF551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CAC709-615B-405C-AFD7-3BD92918BE8E}"/>
              </a:ext>
            </a:extLst>
          </p:cNvPr>
          <p:cNvSpPr txBox="1"/>
          <p:nvPr/>
        </p:nvSpPr>
        <p:spPr>
          <a:xfrm>
            <a:off x="982980" y="730111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移流方程式</a:t>
            </a:r>
          </a:p>
        </p:txBody>
      </p:sp>
    </p:spTree>
    <p:extLst>
      <p:ext uri="{BB962C8B-B14F-4D97-AF65-F5344CB8AC3E}">
        <p14:creationId xmlns:p14="http://schemas.microsoft.com/office/powerpoint/2010/main" val="162115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518</Words>
  <Application>Microsoft Office PowerPoint</Application>
  <PresentationFormat>ワイド画面</PresentationFormat>
  <Paragraphs>78</Paragraphs>
  <Slides>15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Segoe UI</vt:lpstr>
      <vt:lpstr>Office テーマ</vt:lpstr>
      <vt:lpstr>自由課題 最終成果発表</vt:lpstr>
      <vt:lpstr>テーマ：流体解析</vt:lpstr>
      <vt:lpstr>PowerPoint プレゼンテーション</vt:lpstr>
      <vt:lpstr>乱流・層流</vt:lpstr>
      <vt:lpstr>方法：SMAC法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移流拡散方程式</vt:lpstr>
      <vt:lpstr>Burgers方程式</vt:lpstr>
      <vt:lpstr>Poisson方程式</vt:lpstr>
      <vt:lpstr>PowerPoint プレゼンテーション</vt:lpstr>
      <vt:lpstr>まとめ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最終成果発表</dc:title>
  <dc:creator>賢志 土肥</dc:creator>
  <cp:lastModifiedBy>賢志 土肥</cp:lastModifiedBy>
  <cp:revision>36</cp:revision>
  <dcterms:created xsi:type="dcterms:W3CDTF">2020-01-30T07:37:23Z</dcterms:created>
  <dcterms:modified xsi:type="dcterms:W3CDTF">2020-01-31T04:40:31Z</dcterms:modified>
</cp:coreProperties>
</file>